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Lato"/>
      <p:regular r:id="rId35"/>
      <p:bold r:id="rId36"/>
      <p:italic r:id="rId37"/>
      <p:boldItalic r:id="rId38"/>
    </p:embeddedFont>
    <p:embeddedFont>
      <p:font typeface="Average"/>
      <p:regular r:id="rId39"/>
    </p:embeddedFont>
    <p:embeddedFont>
      <p:font typeface="Oswald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swald-regular.fntdata"/><Relationship Id="rId20" Type="http://schemas.openxmlformats.org/officeDocument/2006/relationships/slide" Target="slides/slide15.xml"/><Relationship Id="rId41" Type="http://schemas.openxmlformats.org/officeDocument/2006/relationships/font" Target="fonts/Oswald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Average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32e20f140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32e20f140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32e20f140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032e20f140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32e20f140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032e20f140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32e20f140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32e20f140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32e20f140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032e20f140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32e20f140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32e20f140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32e20f140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32e20f140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32e20f140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032e20f140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32e20f140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32e20f140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32e20f140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32e20f140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32e20f140_0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32e20f140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32e20f140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32e20f140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32e20f140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032e20f140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32e20f140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032e20f140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032e20f14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032e20f14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032e20f140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032e20f140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032e20f140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032e20f140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032e20f140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032e20f140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032e20f140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032e20f140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032e20f140_0_7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032e20f140_0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032e20f140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032e20f140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32e20f140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32e20f140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32e20f140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32e20f140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032e20f140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032e20f140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32e20f140_0_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32e20f140_0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32e20f140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32e20f140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32e20f140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32e20f140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32e20f140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32e20f140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tareddy21@iitk.ac.in" TargetMode="External"/><Relationship Id="rId4" Type="http://schemas.openxmlformats.org/officeDocument/2006/relationships/hyperlink" Target="mailto:dkumar21@iitk.ac.in" TargetMode="External"/><Relationship Id="rId5" Type="http://schemas.openxmlformats.org/officeDocument/2006/relationships/hyperlink" Target="mailto:mkdhake21@iitk.ac.in" TargetMode="External"/><Relationship Id="rId6" Type="http://schemas.openxmlformats.org/officeDocument/2006/relationships/hyperlink" Target="mailto:yashpp21@iitk.ac.in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186375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Indian Stock extraction, analysis and Prediction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43075" y="1916475"/>
            <a:ext cx="3814500" cy="34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25: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Abhishek Reddy (21111062)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tareddy21@iitk.ac.in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Deepak Kumar (21111023)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dkumar21@iitk.ac.in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Mandar Dhake (21111405)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mkdhake21@iitk.ac.in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Yash Patil (21111410)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yashpp21@iitk.ac.in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5874800" y="1916475"/>
            <a:ext cx="3900300" cy="29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Guided By</a:t>
            </a:r>
            <a:r>
              <a:rPr lang="en"/>
              <a:t>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Prof. Arnab Bhattacharya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Closing price trends</a:t>
            </a:r>
            <a:endParaRPr/>
          </a:p>
        </p:txBody>
      </p:sp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7399"/>
            <a:ext cx="9143999" cy="401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97865"/>
            <a:ext cx="9144000" cy="294776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"/>
          <p:cNvSpPr txBox="1"/>
          <p:nvPr>
            <p:ph type="ctrTitle"/>
          </p:nvPr>
        </p:nvSpPr>
        <p:spPr>
          <a:xfrm>
            <a:off x="450050" y="75000"/>
            <a:ext cx="8304600" cy="10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CAGR of different Stocks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4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5640"/>
            <a:ext cx="9144000" cy="422787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4"/>
          <p:cNvSpPr txBox="1"/>
          <p:nvPr>
            <p:ph type="ctrTitle"/>
          </p:nvPr>
        </p:nvSpPr>
        <p:spPr>
          <a:xfrm>
            <a:off x="671250" y="-91600"/>
            <a:ext cx="7801500" cy="10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Volume trends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875" y="1281600"/>
            <a:ext cx="8608249" cy="386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 txBox="1"/>
          <p:nvPr>
            <p:ph type="ctrTitle"/>
          </p:nvPr>
        </p:nvSpPr>
        <p:spPr>
          <a:xfrm>
            <a:off x="671250" y="304875"/>
            <a:ext cx="7801500" cy="10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Simple Moving Average for different intervals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6525"/>
            <a:ext cx="9143999" cy="444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Daily returns trends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35825"/>
            <a:ext cx="5247701" cy="43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7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Correlation between different Stocks</a:t>
            </a: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7700" y="1334750"/>
            <a:ext cx="3896299" cy="330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8475" y="878675"/>
            <a:ext cx="7047051" cy="42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top gains per month for different stocks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88142"/>
            <a:ext cx="9144002" cy="216721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9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00"/>
              <a:t>Risk Analysis using mean and standard deviation of daily returns</a:t>
            </a:r>
            <a:endParaRPr sz="3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28775"/>
            <a:ext cx="4572001" cy="36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28775"/>
            <a:ext cx="4572001" cy="351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analysis by Monte Carlo Simulations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050" y="1189425"/>
            <a:ext cx="7141901" cy="395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between Volume and Daily returns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311700" y="3257550"/>
            <a:ext cx="8520600" cy="20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❖A project to thoroughly analyse and predict the Indian stock market so that users can invest effectively.</a:t>
            </a:r>
            <a:endParaRPr sz="1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850" y="792950"/>
            <a:ext cx="6224325" cy="435054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2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LTI trend distribution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32525"/>
            <a:ext cx="9144002" cy="211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07275"/>
            <a:ext cx="9144001" cy="413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3"/>
          <p:cNvSpPr txBox="1"/>
          <p:nvPr>
            <p:ph idx="4294967295" type="ctrTitle"/>
          </p:nvPr>
        </p:nvSpPr>
        <p:spPr>
          <a:xfrm>
            <a:off x="385775" y="75000"/>
            <a:ext cx="85512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Analyse the average volume for different trends of LTI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75" y="867975"/>
            <a:ext cx="9114849" cy="427552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4"/>
          <p:cNvSpPr txBox="1"/>
          <p:nvPr>
            <p:ph idx="4294967295" type="ctrTitle"/>
          </p:nvPr>
        </p:nvSpPr>
        <p:spPr>
          <a:xfrm>
            <a:off x="671250" y="643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Trade Calls using Bollinger bands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6593"/>
            <a:ext cx="9144001" cy="415691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5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Beta comparison of LTI vs Nifty50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225" y="792950"/>
            <a:ext cx="8583549" cy="4350549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6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Diversification using Clustering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7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Trade Call Prediction using Classification</a:t>
            </a:r>
            <a:endParaRPr/>
          </a:p>
        </p:txBody>
      </p:sp>
      <p:sp>
        <p:nvSpPr>
          <p:cNvPr id="214" name="Google Shape;214;p37"/>
          <p:cNvSpPr txBox="1"/>
          <p:nvPr>
            <p:ph idx="4294967295" type="subTitle"/>
          </p:nvPr>
        </p:nvSpPr>
        <p:spPr>
          <a:xfrm>
            <a:off x="300050" y="987700"/>
            <a:ext cx="8520300" cy="3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The most common question related to stocks is should we to buy, sell or hold the stock.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To answer this question we used classification and classified the already available data into above classes.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We tested different models to determine which would be better for this prediction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Logistic regression gives the best accuracy of 97%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Hence we use this classification model and predict the results for given period.. 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11883"/>
            <a:ext cx="9143998" cy="3319733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8"/>
          <p:cNvSpPr txBox="1"/>
          <p:nvPr>
            <p:ph idx="4294967295" type="ctrTitle"/>
          </p:nvPr>
        </p:nvSpPr>
        <p:spPr>
          <a:xfrm>
            <a:off x="671250" y="75000"/>
            <a:ext cx="7801500" cy="10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Stock Closing price prediction using LSTM</a:t>
            </a:r>
            <a:endParaRPr/>
          </a:p>
        </p:txBody>
      </p:sp>
      <p:sp>
        <p:nvSpPr>
          <p:cNvPr id="221" name="Google Shape;221;p38"/>
          <p:cNvSpPr txBox="1"/>
          <p:nvPr/>
        </p:nvSpPr>
        <p:spPr>
          <a:xfrm>
            <a:off x="1485900" y="4575575"/>
            <a:ext cx="61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RMSE for LSTM is 164.41 which is so small compared to all the closing prices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type="title"/>
          </p:nvPr>
        </p:nvSpPr>
        <p:spPr>
          <a:xfrm>
            <a:off x="634100" y="73125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27" name="Google Shape;227;p39"/>
          <p:cNvSpPr txBox="1"/>
          <p:nvPr>
            <p:ph idx="4294967295" type="subTitle"/>
          </p:nvPr>
        </p:nvSpPr>
        <p:spPr>
          <a:xfrm>
            <a:off x="300050" y="835825"/>
            <a:ext cx="8520300" cy="4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The stock market is trending topic. Hence, m</a:t>
            </a:r>
            <a:r>
              <a:rPr lang="en"/>
              <a:t>any companies have taken the advantage by creating online applications which can work as brokers, have made tremendous profits out of it.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 But everyone is focused on certain analysis and predictions which may not be sufficient enough for people to judge the company background and invest into the companies.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So, we built the system to overcome these drawbacks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The system focuses on thoroughly analysing a certain company using many different kinds of methods.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Instead of opting for quantitative analysis i.e analysing each and every stock in market, we opted for qualitative analysis i.e select limited but best companies to invest.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The system provides </a:t>
            </a:r>
            <a:r>
              <a:rPr lang="en"/>
              <a:t>different</a:t>
            </a:r>
            <a:r>
              <a:rPr lang="en"/>
              <a:t> analysis to check company background and prediction models to invest efficiently and make effective trade calls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 txBox="1"/>
          <p:nvPr>
            <p:ph type="title"/>
          </p:nvPr>
        </p:nvSpPr>
        <p:spPr>
          <a:xfrm>
            <a:off x="634100" y="73125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33" name="Google Shape;233;p40"/>
          <p:cNvSpPr txBox="1"/>
          <p:nvPr>
            <p:ph idx="4294967295" type="subTitle"/>
          </p:nvPr>
        </p:nvSpPr>
        <p:spPr>
          <a:xfrm>
            <a:off x="300050" y="1468050"/>
            <a:ext cx="8520300" cy="3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The aims are perfectly implemented, just need to integrate it in a single module which can analyse and predict data for any provided company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Build a user friendly, dynamic web application. So that it is easy for user to visualize the data.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239" name="Google Shape;239;p41"/>
          <p:cNvSpPr txBox="1"/>
          <p:nvPr>
            <p:ph idx="1" type="subTitle"/>
          </p:nvPr>
        </p:nvSpPr>
        <p:spPr>
          <a:xfrm>
            <a:off x="311700" y="3257550"/>
            <a:ext cx="8520600" cy="20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Any Questions?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idx="4294967295" type="ctrTitle"/>
          </p:nvPr>
        </p:nvSpPr>
        <p:spPr>
          <a:xfrm>
            <a:off x="598100" y="542922"/>
            <a:ext cx="8222100" cy="8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Motivation</a:t>
            </a:r>
            <a:endParaRPr sz="4300"/>
          </a:p>
        </p:txBody>
      </p:sp>
      <p:sp>
        <p:nvSpPr>
          <p:cNvPr id="73" name="Google Shape;73;p15"/>
          <p:cNvSpPr txBox="1"/>
          <p:nvPr>
            <p:ph idx="4294967295" type="subTitle"/>
          </p:nvPr>
        </p:nvSpPr>
        <p:spPr>
          <a:xfrm>
            <a:off x="598100" y="1381725"/>
            <a:ext cx="8222100" cy="3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The stock market is most trending topic. </a:t>
            </a:r>
            <a:endParaRPr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Since covid most of the money has shifted from goods and services to investment because of the lockdown.</a:t>
            </a:r>
            <a:endParaRPr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Hence, many people started showing interest in stock market.</a:t>
            </a:r>
            <a:endParaRPr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To help these users keep up with the current trends we decided to build a system that can help people while investing in the market.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idx="4294967295" type="title"/>
          </p:nvPr>
        </p:nvSpPr>
        <p:spPr>
          <a:xfrm>
            <a:off x="542675" y="242700"/>
            <a:ext cx="78522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Introduction</a:t>
            </a:r>
            <a:endParaRPr sz="4300"/>
          </a:p>
        </p:txBody>
      </p:sp>
      <p:sp>
        <p:nvSpPr>
          <p:cNvPr id="79" name="Google Shape;79;p16"/>
          <p:cNvSpPr txBox="1"/>
          <p:nvPr>
            <p:ph idx="4294967295" type="subTitle"/>
          </p:nvPr>
        </p:nvSpPr>
        <p:spPr>
          <a:xfrm>
            <a:off x="390525" y="1103700"/>
            <a:ext cx="3820800" cy="39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The common options for investment are Gold, FD, PPF, Real Estate(but it is illiquid form of investment) and Stock market.</a:t>
            </a:r>
            <a:endParaRPr sz="160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The </a:t>
            </a:r>
            <a:r>
              <a:rPr lang="en" sz="1600"/>
              <a:t>adjacent</a:t>
            </a:r>
            <a:r>
              <a:rPr lang="en" sz="1600"/>
              <a:t> </a:t>
            </a:r>
            <a:r>
              <a:rPr lang="en" sz="1600"/>
              <a:t>graph shows the CAGR(Compound Annual Growth Rate)</a:t>
            </a:r>
            <a:r>
              <a:rPr lang="en" sz="1600"/>
              <a:t> of the investment methods.</a:t>
            </a:r>
            <a:endParaRPr sz="160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The Stocks can give upto 11% annual interest without any risk.</a:t>
            </a:r>
            <a:endParaRPr sz="160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But it is too much volatile, requires lots of attention.</a:t>
            </a:r>
            <a:endParaRPr sz="1600"/>
          </a:p>
          <a:p>
            <a:pPr indent="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1600"/>
              <a:buChar char="➢"/>
            </a:pPr>
            <a:r>
              <a:rPr lang="en" sz="1600"/>
              <a:t>This is when our system helps.</a:t>
            </a:r>
            <a:endParaRPr sz="1600"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4125" y="1103700"/>
            <a:ext cx="4739875" cy="383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553375" y="12670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Extraction</a:t>
            </a:r>
            <a:endParaRPr/>
          </a:p>
        </p:txBody>
      </p:sp>
      <p:sp>
        <p:nvSpPr>
          <p:cNvPr id="86" name="Google Shape;86;p17"/>
          <p:cNvSpPr txBox="1"/>
          <p:nvPr>
            <p:ph idx="4294967295" type="subTitle"/>
          </p:nvPr>
        </p:nvSpPr>
        <p:spPr>
          <a:xfrm>
            <a:off x="300050" y="835825"/>
            <a:ext cx="8520300" cy="43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We needed data of different companies for different period of time, till the current day. Hence we scraped the data from online websites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The steps followed to scrape the data are as follows: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Initialize the web driver with url of website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Emulate clicks to add filters to the site so that we can extract required data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Define the lists to store extracted data.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Scrape the data from the site into previously defined lists with each list containing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Replace the null values, "-", or " " with Nan which can be handled easily in python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We extracted 2 datasets the overall performance of all the national companies over 5 years and the daily performance of selective companies for a certain period of time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645900" y="93625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40"/>
              <a:t>The overall performance dataset of all national stocks</a:t>
            </a:r>
            <a:endParaRPr sz="3040"/>
          </a:p>
        </p:txBody>
      </p:sp>
      <p:sp>
        <p:nvSpPr>
          <p:cNvPr id="92" name="Google Shape;92;p18"/>
          <p:cNvSpPr txBox="1"/>
          <p:nvPr>
            <p:ph idx="4294967295" type="subTitle"/>
          </p:nvPr>
        </p:nvSpPr>
        <p:spPr>
          <a:xfrm>
            <a:off x="300050" y="901950"/>
            <a:ext cx="8520300" cy="4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extracted features of dataset are as follows: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Stock name : Names of the company’s stock.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Sub-sector : Depends on product or service they provide.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Market Cap : Market Cap Price of the stock i.e market value of stock.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Closing Price : The close price from the day company’s stock last traded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PE ratio : Close price divided by the earnings per share, excluding extraordinary items of the company’s stock.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Five Year Growth : Compounded annual growth rate of the company’s stock price over previous 5 years.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Alpha : Excess return of a company’s stock relative to its benchmark, calculated using 104 weekly price close points of the stock.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Beta : Measure of a company’s stock price volatility relative to the market.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Five Year Historical Revenue Growth : The annual compounded growth rate of revenue over the last 5 years of a company’s stock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645900" y="93625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40"/>
              <a:t>The daily performance dataset of various companies</a:t>
            </a:r>
            <a:endParaRPr sz="3040"/>
          </a:p>
        </p:txBody>
      </p:sp>
      <p:sp>
        <p:nvSpPr>
          <p:cNvPr id="98" name="Google Shape;98;p19"/>
          <p:cNvSpPr txBox="1"/>
          <p:nvPr>
            <p:ph idx="4294967295" type="subTitle"/>
          </p:nvPr>
        </p:nvSpPr>
        <p:spPr>
          <a:xfrm>
            <a:off x="300050" y="901950"/>
            <a:ext cx="8520300" cy="42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extracted features of dataset are as follows: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Date: The day of accounting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High: The highest price the stock reached in whole day.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Low: The lowest price the stock reached in whole day.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Open: The opening price of the stock.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Close: The closing price of stock.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Volume: Volume measures the number of stocks traded throughout the day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Adj Close: The adjusted closing price is a stock’s closing price to reflect the stock’s value after accounting for any corporate actions.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derived features of stocks are as follows: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Daily returns: The rate of change of daily closing price.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Trends: The attribute based on daily return like positive or negative change.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Simple Moving Average: Gives an idea of average price of stocks for certain intervals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Volume Weighted-Average Price: Average price is found using volume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645900" y="26600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Classify the Stocks into large cap, middle cap, small cap categories</a:t>
            </a:r>
            <a:endParaRPr/>
          </a:p>
        </p:txBody>
      </p:sp>
      <p:sp>
        <p:nvSpPr>
          <p:cNvPr id="104" name="Google Shape;104;p20"/>
          <p:cNvSpPr txBox="1"/>
          <p:nvPr>
            <p:ph idx="4294967295" type="subTitle"/>
          </p:nvPr>
        </p:nvSpPr>
        <p:spPr>
          <a:xfrm>
            <a:off x="300050" y="1350175"/>
            <a:ext cx="8520300" cy="35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We classified the data into these categories so that it is better to analyse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The large cap companies are least volatile hence, good for analysis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While if we analyse the small companies which are too much volatile, the analysis may not be fruitful as they change rapidly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746250" y="201725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Sort the large cap companies to select top companies</a:t>
            </a:r>
            <a:endParaRPr/>
          </a:p>
        </p:txBody>
      </p:sp>
      <p:sp>
        <p:nvSpPr>
          <p:cNvPr id="110" name="Google Shape;110;p21"/>
          <p:cNvSpPr txBox="1"/>
          <p:nvPr>
            <p:ph idx="4294967295" type="subTitle"/>
          </p:nvPr>
        </p:nvSpPr>
        <p:spPr>
          <a:xfrm>
            <a:off x="300050" y="1468050"/>
            <a:ext cx="8520300" cy="34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We sorted the companies so that we can evaluate top companies first to have better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For sorting we used three parameters beta, alpha and 5 year growth in this order, as growth is most important parameter for any company.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Beta : Measure of a company’s stock price volatility relative to the market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Alpha : Excess return of a company’s stock relative to its benchmark, calculated using 104 weekly price close points of the stock.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Five Year Growth : Compounded annual growth rate of the company’s stock price over previous 5 years.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The top companies are used for analysis and prediction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